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3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286" r:id="rId18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52" d="100"/>
          <a:sy n="52" d="100"/>
        </p:scale>
        <p:origin x="-51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4A47393-4F72-4088-B38E-C1E5D6F7FF8A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40A114-3ED4-4079-BD66-D229787543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443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1932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10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83755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77963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18181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98095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64723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5801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997936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9782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9039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1379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4730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74246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1751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2676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72357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3284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245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78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990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070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734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672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646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343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839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961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915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5147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umich.edu/~elements/5e/02chap/summary.html#top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1371601"/>
            <a:ext cx="6096000" cy="3766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Chemical Reaction Engineering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Salah N.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Farhan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Senior lecturer. Chem. Eng. Dept.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University of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Diyala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5150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05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961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81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529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202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8780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7165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CRE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60762" y="1056055"/>
            <a:ext cx="85690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/>
              <a:t>Chapter 1: Mole Balances</a:t>
            </a:r>
          </a:p>
          <a:p>
            <a:pPr algn="l"/>
            <a:r>
              <a:rPr lang="en-US" sz="4000" b="1" dirty="0" smtClean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Learning </a:t>
            </a:r>
            <a:r>
              <a:rPr lang="en-US" sz="4000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Resources</a:t>
            </a:r>
            <a:endParaRPr lang="en-US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b="1"/>
              <a:t>Learning </a:t>
            </a:r>
            <a:r>
              <a:rPr lang="en-US" b="1" smtClean="0"/>
              <a:t>Resources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72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250347"/>
              </p:ext>
            </p:extLst>
          </p:nvPr>
        </p:nvGraphicFramePr>
        <p:xfrm>
          <a:off x="838200" y="3843560"/>
          <a:ext cx="10515600" cy="315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9820"/>
                <a:gridCol w="525780"/>
              </a:tblGrid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Conversion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sng" dirty="0">
                          <a:solidFill>
                            <a:srgbClr val="FF0000"/>
                          </a:solidFill>
                          <a:effectLst/>
                          <a:hlinkClick r:id="rId3"/>
                        </a:rPr>
                        <a:t>top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5125" name="Picture 155" descr="http://www.umich.edu/~elements/5e/02chap/images/conversion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141" y="983279"/>
            <a:ext cx="3001474" cy="52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156" descr="http://www.umich.edu/~elements/5e/02chap/images/conversion2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747" y="2391762"/>
            <a:ext cx="2159306" cy="63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157" descr="http://www.umich.edu/~elements/5e/02chap/images/conversion3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253555"/>
            <a:ext cx="2713892" cy="53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89291" y="1717049"/>
            <a:ext cx="123270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 basis of calculation is always the limiting reactant.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We will choose A as our basis of calculation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and divide through by the stoichiometric coefficient to put everything on the basis of "per mole of A".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89291" y="3085325"/>
            <a:ext cx="98868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 conversion X of species A in a reaction is equal to the number of moles of A reacted per mole of A fed. 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2441024" y="2232463"/>
            <a:ext cx="1847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 sz="4000"/>
          </a:p>
        </p:txBody>
      </p:sp>
      <p:sp>
        <p:nvSpPr>
          <p:cNvPr id="16" name="Rectangle 15"/>
          <p:cNvSpPr/>
          <p:nvPr/>
        </p:nvSpPr>
        <p:spPr>
          <a:xfrm>
            <a:off x="412201" y="369142"/>
            <a:ext cx="327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Consider the general equation</a:t>
            </a:r>
            <a:endParaRPr lang="en-US" sz="3200" dirty="0">
              <a:ea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927673"/>
              </p:ext>
            </p:extLst>
          </p:nvPr>
        </p:nvGraphicFramePr>
        <p:xfrm>
          <a:off x="3687457" y="4904047"/>
          <a:ext cx="3698081" cy="1153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5659"/>
                <a:gridCol w="1802422"/>
              </a:tblGrid>
              <a:tr h="370797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u="sng" dirty="0">
                          <a:effectLst/>
                        </a:rPr>
                        <a:t>Batch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u="sng" dirty="0" smtClean="0">
                          <a:effectLst/>
                        </a:rPr>
                        <a:t>Flow</a:t>
                      </a:r>
                    </a:p>
                  </a:txBody>
                  <a:tcPr marL="47625" marR="47625" marT="47625" marB="47625" anchor="ctr"/>
                </a:tc>
              </a:tr>
              <a:tr h="39291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pic>
        <p:nvPicPr>
          <p:cNvPr id="5132" name="Picture 158" descr="http://www.umich.edu/~elements/5e/02chap/images/lec1-2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115" y="5579722"/>
            <a:ext cx="952500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159" descr="http://www.umich.edu/~elements/5e/02chap/images/lec1-3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5586920"/>
            <a:ext cx="952500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79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" name="Rectangle 1"/>
          <p:cNvSpPr/>
          <p:nvPr/>
        </p:nvSpPr>
        <p:spPr>
          <a:xfrm>
            <a:off x="260839" y="648261"/>
            <a:ext cx="11608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What is the maximum value of conversion?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    For irreversible reactions, the maximum value of conversion, X, is that for complete conversion, i.e. X=1.0. 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    For reversible reactions, the maximum value of conversion, X, is the equilibrium conversion, i.e. X=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X</a:t>
            </a:r>
            <a:r>
              <a:rPr lang="en-US" baseline="-25000" dirty="0" err="1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Calibri" panose="020F0502020204030204" pitchFamily="34" charset="0"/>
              </a:rPr>
            </a:br>
            <a:endParaRPr lang="ar-IQ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575828"/>
              </p:ext>
            </p:extLst>
          </p:nvPr>
        </p:nvGraphicFramePr>
        <p:xfrm>
          <a:off x="597878" y="2757036"/>
          <a:ext cx="11394830" cy="278638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5697415"/>
                <a:gridCol w="5697415"/>
              </a:tblGrid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Batch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Flow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Moles A remaining = N</a:t>
                      </a:r>
                      <a:r>
                        <a:rPr lang="en-US" sz="1800" baseline="-25000" dirty="0">
                          <a:effectLst/>
                        </a:rPr>
                        <a:t>A</a:t>
                      </a:r>
                      <a:r>
                        <a:rPr lang="en-US" sz="1800" dirty="0">
                          <a:effectLst/>
                        </a:rPr>
                        <a:t> = Moles A initially - Moles A reacted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Rate of Moles of A leaving F</a:t>
                      </a:r>
                      <a:r>
                        <a:rPr lang="en-US" sz="1800" baseline="-25000">
                          <a:effectLst/>
                        </a:rPr>
                        <a:t>A</a:t>
                      </a:r>
                      <a:r>
                        <a:rPr lang="en-US" sz="1800">
                          <a:effectLst/>
                        </a:rPr>
                        <a:t> = Rate of Moles of A fed - Rate of Moles of A reacted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N</a:t>
                      </a:r>
                      <a:r>
                        <a:rPr lang="en-US" sz="1800" baseline="-25000" dirty="0">
                          <a:effectLst/>
                        </a:rPr>
                        <a:t>A</a:t>
                      </a:r>
                      <a:r>
                        <a:rPr lang="en-US" sz="1800" dirty="0">
                          <a:effectLst/>
                        </a:rPr>
                        <a:t>= N</a:t>
                      </a:r>
                      <a:r>
                        <a:rPr lang="en-US" sz="1800" baseline="-25000" dirty="0">
                          <a:effectLst/>
                        </a:rPr>
                        <a:t>A0</a:t>
                      </a:r>
                      <a:r>
                        <a:rPr lang="en-US" sz="1800" dirty="0">
                          <a:effectLst/>
                        </a:rPr>
                        <a:t> - moles A initially * (moles A reacted)/(moles A fed)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F</a:t>
                      </a:r>
                      <a:r>
                        <a:rPr lang="en-US" sz="1800" baseline="-25000">
                          <a:effectLst/>
                        </a:rPr>
                        <a:t>A</a:t>
                      </a:r>
                      <a:r>
                        <a:rPr lang="en-US" sz="1800">
                          <a:effectLst/>
                        </a:rPr>
                        <a:t>= F</a:t>
                      </a:r>
                      <a:r>
                        <a:rPr lang="en-US" sz="1800" baseline="-25000">
                          <a:effectLst/>
                        </a:rPr>
                        <a:t>A0</a:t>
                      </a:r>
                      <a:r>
                        <a:rPr lang="en-US" sz="1800">
                          <a:effectLst/>
                        </a:rPr>
                        <a:t> - Rate of moles A fed * (moles A reacted)/(moles A fed)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pic>
        <p:nvPicPr>
          <p:cNvPr id="6146" name="Picture 160" descr="http://www.umich.edu/~elements/5e/02chap/images/lec1-1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4777124"/>
            <a:ext cx="2019300" cy="635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Picture 161" descr="http://www.umich.edu/~elements/5e/02chap/images/lec1-19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100" y="4740850"/>
            <a:ext cx="1992069" cy="62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16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1233399"/>
            <a:ext cx="10388293" cy="959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 design equations presented in Chapter 1 can also be written in terms of conversion.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 following design equations are for single reactions only. Design equations for multiple reactions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will be discussed later.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2124" y="509834"/>
            <a:ext cx="3395673" cy="69204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600" dirty="0"/>
              <a:t>Design Equations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045" y="2227261"/>
            <a:ext cx="5794863" cy="387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51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027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00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278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408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380</Words>
  <Application>Microsoft Office PowerPoint</Application>
  <PresentationFormat>Custom</PresentationFormat>
  <Paragraphs>98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amazzon</cp:lastModifiedBy>
  <cp:revision>17</cp:revision>
  <dcterms:created xsi:type="dcterms:W3CDTF">2018-12-03T12:03:58Z</dcterms:created>
  <dcterms:modified xsi:type="dcterms:W3CDTF">2018-12-03T21:19:39Z</dcterms:modified>
</cp:coreProperties>
</file>